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59" r:id="rId4"/>
    <p:sldId id="271" r:id="rId5"/>
    <p:sldId id="272" r:id="rId6"/>
    <p:sldId id="273" r:id="rId7"/>
    <p:sldId id="274" r:id="rId8"/>
    <p:sldId id="276" r:id="rId9"/>
    <p:sldId id="277" r:id="rId10"/>
    <p:sldId id="270" r:id="rId11"/>
    <p:sldId id="278" r:id="rId12"/>
    <p:sldId id="269" r:id="rId13"/>
    <p:sldId id="262" r:id="rId14"/>
    <p:sldId id="263" r:id="rId15"/>
    <p:sldId id="26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>
        <p:scale>
          <a:sx n="60" d="100"/>
          <a:sy n="60" d="100"/>
        </p:scale>
        <p:origin x="-2490" y="-11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3D3-F3D8-4515-B7F2-B6A98A183AFA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CA437-9B4D-4BDF-864D-55236BC4D66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AD72F-E046-4055-ADE9-26B9ACA8F291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BEC52-0697-4751-B6AF-1C3040F062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BEC52-0697-4751-B6AF-1C3040F0628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8660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143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3005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98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608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189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161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008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311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83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642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35D27-85D0-4A0C-B2D0-B4BB8DF42145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06807-17E1-458F-A341-7305C6D1CC9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892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2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2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8752" y="1552957"/>
            <a:ext cx="11060923" cy="494880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+mn-lt"/>
              </a:rPr>
              <a:t>Медицинская автономная некоммерческая организация</a:t>
            </a:r>
            <a:br>
              <a:rPr lang="ru-RU" sz="3100" dirty="0" smtClean="0">
                <a:latin typeface="+mn-lt"/>
              </a:rPr>
            </a:br>
            <a:r>
              <a:rPr lang="ru-RU" sz="3100" dirty="0" smtClean="0">
                <a:latin typeface="+mn-lt"/>
              </a:rPr>
              <a:t>«Проект здоровье» (руководитель Кондратьев Ф.А.)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b="1" dirty="0" smtClean="0">
                <a:solidFill>
                  <a:srgbClr val="C00000"/>
                </a:solidFill>
                <a:latin typeface="+mn-lt"/>
              </a:rPr>
              <a:t>Проект «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Знание спасает жизнь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»</a:t>
            </a:r>
            <a:r>
              <a:rPr lang="ru-RU" sz="89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89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8900" b="1" dirty="0" smtClean="0">
                <a:solidFill>
                  <a:srgbClr val="C00000"/>
                </a:solidFill>
              </a:rPr>
              <a:t/>
            </a:r>
            <a:br>
              <a:rPr lang="ru-RU" sz="8900" b="1" dirty="0" smtClean="0">
                <a:solidFill>
                  <a:srgbClr val="C00000"/>
                </a:solidFill>
              </a:rPr>
            </a:br>
            <a:r>
              <a:rPr lang="ru-RU" sz="8900" b="1" dirty="0" smtClean="0">
                <a:solidFill>
                  <a:srgbClr val="C00000"/>
                </a:solidFill>
              </a:rPr>
              <a:t/>
            </a:r>
            <a:br>
              <a:rPr lang="ru-RU" sz="8900" b="1" dirty="0" smtClean="0">
                <a:solidFill>
                  <a:srgbClr val="C00000"/>
                </a:solidFill>
              </a:rPr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4900" dirty="0" smtClean="0">
                <a:latin typeface="+mn-lt"/>
              </a:rPr>
              <a:t>Руководитель проекта: Немирова С.В.</a:t>
            </a:r>
            <a:br>
              <a:rPr lang="ru-RU" sz="4900" dirty="0" smtClean="0">
                <a:latin typeface="+mn-lt"/>
              </a:rPr>
            </a:br>
            <a:r>
              <a:rPr lang="ru-RU" sz="4000" dirty="0" smtClean="0">
                <a:latin typeface="+mn-lt"/>
              </a:rPr>
              <a:t>Тел.:8-951-906-20-45</a:t>
            </a:r>
            <a:endParaRPr lang="ru-RU" sz="5400" dirty="0">
              <a:latin typeface="+mn-lt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335314" y="384152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026769" y="6488668"/>
            <a:ext cx="316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nemirova.info@gmail.com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3" cstate="print"/>
          <a:srcRect l="13461" t="7135" r="12462" b="8635"/>
          <a:stretch>
            <a:fillRect/>
          </a:stretch>
        </p:blipFill>
        <p:spPr bwMode="auto">
          <a:xfrm>
            <a:off x="4994030" y="2907410"/>
            <a:ext cx="1983545" cy="22554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605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l="29808" t="18103" r="35538" b="22414"/>
          <a:stretch>
            <a:fillRect/>
          </a:stretch>
        </p:blipFill>
        <p:spPr bwMode="auto">
          <a:xfrm>
            <a:off x="8443357" y="0"/>
            <a:ext cx="1626280" cy="156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829" y="1519311"/>
            <a:ext cx="3730172" cy="2372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207434" cy="22233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92" t="9794" r="14567" b="11663"/>
          <a:stretch>
            <a:fillRect/>
          </a:stretch>
        </p:blipFill>
        <p:spPr>
          <a:xfrm>
            <a:off x="0" y="2208628"/>
            <a:ext cx="3216107" cy="46493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323" y="725714"/>
            <a:ext cx="2489981" cy="31851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95" y="3882683"/>
            <a:ext cx="3967090" cy="29753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63" y="3896751"/>
            <a:ext cx="2220937" cy="29612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0502"/>
          <a:stretch>
            <a:fillRect/>
          </a:stretch>
        </p:blipFill>
        <p:spPr>
          <a:xfrm>
            <a:off x="3208327" y="3830992"/>
            <a:ext cx="2855741" cy="30270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1185"/>
          <a:stretch>
            <a:fillRect/>
          </a:stretch>
        </p:blipFill>
        <p:spPr>
          <a:xfrm>
            <a:off x="3169807" y="725715"/>
            <a:ext cx="2810077" cy="312057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0062" y="0"/>
            <a:ext cx="718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27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11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48570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20507" y="752135"/>
            <a:ext cx="11282287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+mn-lt"/>
              </a:rPr>
              <a:t>Размещение в соц.сетях постов, отражающих ход реализации          проекта и создание и выпуск видеоролика о проекте.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2818" t="21429" r="39305" b="6250"/>
          <a:stretch>
            <a:fillRect/>
          </a:stretch>
        </p:blipFill>
        <p:spPr bwMode="auto">
          <a:xfrm>
            <a:off x="9243894" y="3693226"/>
            <a:ext cx="2948106" cy="3164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2041" t="22281" r="37800" b="6940"/>
          <a:stretch>
            <a:fillRect/>
          </a:stretch>
        </p:blipFill>
        <p:spPr bwMode="auto">
          <a:xfrm>
            <a:off x="1" y="3831021"/>
            <a:ext cx="3058509" cy="3026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22862" t="19683" r="38439" b="7265"/>
          <a:stretch>
            <a:fillRect/>
          </a:stretch>
        </p:blipFill>
        <p:spPr bwMode="auto">
          <a:xfrm>
            <a:off x="6290441" y="3703422"/>
            <a:ext cx="2972313" cy="315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 l="22588" t="23580" r="38622" b="6995"/>
          <a:stretch>
            <a:fillRect/>
          </a:stretch>
        </p:blipFill>
        <p:spPr bwMode="auto">
          <a:xfrm>
            <a:off x="3187454" y="3720663"/>
            <a:ext cx="3070842" cy="313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 l="22771" t="19935" r="38257" b="27191"/>
          <a:stretch>
            <a:fillRect/>
          </a:stretch>
        </p:blipFill>
        <p:spPr bwMode="auto">
          <a:xfrm>
            <a:off x="47298" y="1592318"/>
            <a:ext cx="2995447" cy="22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 cstate="print"/>
          <a:srcRect l="27627" t="38362" r="40021" b="37931"/>
          <a:stretch>
            <a:fillRect/>
          </a:stretch>
        </p:blipFill>
        <p:spPr bwMode="auto">
          <a:xfrm>
            <a:off x="3137333" y="1623848"/>
            <a:ext cx="5166078" cy="212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/>
          <a:srcRect l="49814" t="62608" r="39539" b="19168"/>
          <a:stretch>
            <a:fillRect/>
          </a:stretch>
        </p:blipFill>
        <p:spPr bwMode="auto">
          <a:xfrm>
            <a:off x="10373710" y="1686909"/>
            <a:ext cx="1818291" cy="1749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0" cstate="print"/>
          <a:srcRect l="27866" t="61961" r="62198" b="16703"/>
          <a:stretch>
            <a:fillRect/>
          </a:stretch>
        </p:blipFill>
        <p:spPr bwMode="auto">
          <a:xfrm>
            <a:off x="8418784" y="1608080"/>
            <a:ext cx="1797268" cy="216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8997"/>
            <a:ext cx="10515600" cy="880351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Количественные результаты: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6669" y="1131938"/>
            <a:ext cx="10515600" cy="55999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b="1" dirty="0"/>
              <a:t>Количество </a:t>
            </a:r>
            <a:r>
              <a:rPr lang="ru-RU" b="1" dirty="0" smtClean="0"/>
              <a:t>мероприятий:</a:t>
            </a:r>
            <a:r>
              <a:rPr lang="ru-RU" dirty="0" smtClean="0"/>
              <a:t> </a:t>
            </a:r>
            <a:r>
              <a:rPr lang="ru-RU" dirty="0"/>
              <a:t>не менее </a:t>
            </a:r>
            <a:r>
              <a:rPr lang="ru-RU" sz="3200" b="1" dirty="0" smtClean="0"/>
              <a:t>12 /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r>
              <a:rPr lang="ru-RU" dirty="0" smtClean="0"/>
              <a:t>;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b="1" dirty="0" smtClean="0"/>
              <a:t>Общий охват участников</a:t>
            </a:r>
            <a:r>
              <a:rPr lang="ru-RU" dirty="0" smtClean="0"/>
              <a:t>: </a:t>
            </a:r>
            <a:r>
              <a:rPr lang="ru-RU" dirty="0"/>
              <a:t>не менее </a:t>
            </a:r>
            <a:r>
              <a:rPr lang="ru-RU" sz="3200" b="1" dirty="0" smtClean="0"/>
              <a:t>120 /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+ 27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участников; </a:t>
            </a:r>
            <a:endParaRPr lang="ru-RU" dirty="0" smtClean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b="1" dirty="0" smtClean="0"/>
              <a:t>Размещение </a:t>
            </a:r>
            <a:r>
              <a:rPr lang="ru-RU" b="1" dirty="0"/>
              <a:t>в </a:t>
            </a:r>
            <a:r>
              <a:rPr lang="ru-RU" b="1" dirty="0" smtClean="0"/>
              <a:t>соц.сетях: </a:t>
            </a:r>
            <a:r>
              <a:rPr lang="ru-RU" dirty="0" smtClean="0"/>
              <a:t>не </a:t>
            </a:r>
            <a:r>
              <a:rPr lang="ru-RU" dirty="0"/>
              <a:t>менее </a:t>
            </a:r>
            <a:r>
              <a:rPr lang="ru-RU" sz="3200" b="1" dirty="0" smtClean="0"/>
              <a:t>10 /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постов, освещающих ход реализации проекта;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ru-RU" b="1" dirty="0" smtClean="0"/>
              <a:t>Создание итогового видеоролика: </a:t>
            </a:r>
            <a:r>
              <a:rPr lang="ru-RU" sz="3200" b="1" dirty="0" smtClean="0"/>
              <a:t>1 /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b="1" dirty="0" smtClean="0"/>
              <a:t>; </a:t>
            </a:r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b="1" i="1" dirty="0" smtClean="0"/>
              <a:t>* Вовлечение в волонтерскую деятельность: </a:t>
            </a:r>
            <a:r>
              <a:rPr lang="ru-RU" i="1" dirty="0" smtClean="0"/>
              <a:t>не менее </a:t>
            </a:r>
            <a:r>
              <a:rPr lang="ru-RU" sz="3200" b="1" i="1" dirty="0" smtClean="0"/>
              <a:t>30 / </a:t>
            </a:r>
            <a:r>
              <a:rPr lang="ru-RU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</a:t>
            </a:r>
            <a:r>
              <a:rPr lang="ru-RU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/>
              <a:t>обучающихся </a:t>
            </a:r>
            <a:r>
              <a:rPr lang="ru-RU" i="1" dirty="0"/>
              <a:t>и сотрудников ПИМУ</a:t>
            </a:r>
            <a:r>
              <a:rPr lang="ru-RU" i="1" dirty="0" smtClean="0"/>
              <a:t>.</a:t>
            </a:r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* Досуг родителей: </a:t>
            </a:r>
            <a:r>
              <a:rPr lang="ru-RU" sz="2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ru-RU" b="1" i="1" dirty="0" smtClean="0">
                <a:solidFill>
                  <a:srgbClr val="7030A0"/>
                </a:solidFill>
              </a:rPr>
              <a:t>;</a:t>
            </a:r>
            <a:endParaRPr lang="ru-RU" i="1" dirty="0" smtClean="0">
              <a:solidFill>
                <a:srgbClr val="7030A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ru-RU" b="1" i="1" dirty="0" smtClean="0">
                <a:solidFill>
                  <a:srgbClr val="7030A0"/>
                </a:solidFill>
              </a:rPr>
              <a:t>* Создание волонтерского движения «</a:t>
            </a:r>
            <a:r>
              <a:rPr lang="ru-RU" b="1" i="1" dirty="0" err="1" smtClean="0">
                <a:solidFill>
                  <a:srgbClr val="7030A0"/>
                </a:solidFill>
              </a:rPr>
              <a:t>ПИМУ-детям</a:t>
            </a:r>
            <a:r>
              <a:rPr lang="ru-RU" b="1" i="1" dirty="0" smtClean="0">
                <a:solidFill>
                  <a:srgbClr val="7030A0"/>
                </a:solidFill>
              </a:rPr>
              <a:t>»: </a:t>
            </a:r>
            <a:r>
              <a:rPr lang="ru-RU" sz="32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endParaRPr lang="ru-RU" i="1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endParaRPr lang="ru-RU" dirty="0"/>
          </a:p>
        </p:txBody>
      </p:sp>
      <p:pic>
        <p:nvPicPr>
          <p:cNvPr id="4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7301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932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+mn-lt"/>
              </a:rPr>
              <a:t>Социальный эффект проекта:</a:t>
            </a:r>
            <a:endParaRPr lang="ru-RU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9540" y="946146"/>
            <a:ext cx="11782097" cy="5754193"/>
          </a:xfrm>
        </p:spPr>
        <p:txBody>
          <a:bodyPr>
            <a:noAutofit/>
          </a:bodyPr>
          <a:lstStyle/>
          <a:p>
            <a:r>
              <a:rPr lang="ru-RU" sz="2600" dirty="0"/>
              <a:t>повышение информированности участников проекта о </a:t>
            </a:r>
            <a:r>
              <a:rPr lang="ru-RU" sz="2600" dirty="0" smtClean="0"/>
              <a:t>возможностях </a:t>
            </a:r>
            <a:r>
              <a:rPr lang="ru-RU" sz="2600" dirty="0"/>
              <a:t>рационального планирования своего </a:t>
            </a:r>
            <a:r>
              <a:rPr lang="ru-RU" sz="2600" dirty="0" smtClean="0"/>
              <a:t>времени;</a:t>
            </a:r>
          </a:p>
          <a:p>
            <a:r>
              <a:rPr lang="ru-RU" sz="2600" dirty="0" smtClean="0"/>
              <a:t>осознание </a:t>
            </a:r>
            <a:r>
              <a:rPr lang="ru-RU" sz="2600" dirty="0"/>
              <a:t>важности ЗОЖ в развитии личности, значимости собственной ответственности за свое </a:t>
            </a:r>
            <a:r>
              <a:rPr lang="ru-RU" sz="2600" dirty="0" smtClean="0"/>
              <a:t>здоровье;</a:t>
            </a:r>
          </a:p>
          <a:p>
            <a:r>
              <a:rPr lang="ru-RU" sz="2600" dirty="0" smtClean="0"/>
              <a:t>стимулирование </a:t>
            </a:r>
            <a:r>
              <a:rPr lang="ru-RU" sz="2600" dirty="0"/>
              <a:t>интереса аудитории к </a:t>
            </a:r>
            <a:r>
              <a:rPr lang="ru-RU" sz="2600" dirty="0" smtClean="0"/>
              <a:t>ЗОЖ;</a:t>
            </a:r>
          </a:p>
          <a:p>
            <a:r>
              <a:rPr lang="ru-RU" sz="2600" dirty="0" smtClean="0"/>
              <a:t> </a:t>
            </a:r>
            <a:r>
              <a:rPr lang="ru-RU" sz="2600" dirty="0"/>
              <a:t>повышение интереса целевой аудитории к развивающей досуговой </a:t>
            </a:r>
            <a:r>
              <a:rPr lang="ru-RU" sz="2600" dirty="0" smtClean="0"/>
              <a:t>деятельности;</a:t>
            </a:r>
          </a:p>
          <a:p>
            <a:r>
              <a:rPr lang="ru-RU" sz="2600" dirty="0" smtClean="0"/>
              <a:t> </a:t>
            </a:r>
            <a:r>
              <a:rPr lang="ru-RU" sz="2600" dirty="0"/>
              <a:t>повышение антинаркотического </a:t>
            </a:r>
            <a:r>
              <a:rPr lang="ru-RU" sz="2600" dirty="0" smtClean="0"/>
              <a:t>иммунитета;</a:t>
            </a:r>
          </a:p>
          <a:p>
            <a:pPr marL="0" indent="0">
              <a:buFont typeface="Arial" charset="0"/>
              <a:buChar char="•"/>
            </a:pPr>
            <a:r>
              <a:rPr lang="ru-RU" sz="2600" i="1" dirty="0" smtClean="0"/>
              <a:t> дополнительно</a:t>
            </a:r>
            <a:r>
              <a:rPr lang="ru-RU" sz="2600" i="1" dirty="0"/>
              <a:t>: вовлечение в волонтерскую деятельность </a:t>
            </a:r>
            <a:r>
              <a:rPr lang="ru-RU" sz="2600" i="1" dirty="0" smtClean="0"/>
              <a:t>37 </a:t>
            </a:r>
            <a:r>
              <a:rPr lang="ru-RU" sz="2600" i="1" dirty="0"/>
              <a:t>обучающихся и сотрудников </a:t>
            </a:r>
            <a:r>
              <a:rPr lang="ru-RU" sz="2600" i="1" dirty="0" smtClean="0"/>
              <a:t>ПИМУ;</a:t>
            </a:r>
          </a:p>
          <a:p>
            <a:pPr marL="0" indent="0">
              <a:buFont typeface="Arial" charset="0"/>
              <a:buChar char="•"/>
            </a:pPr>
            <a:r>
              <a:rPr lang="ru-RU" sz="2600" b="1" i="1" dirty="0" smtClean="0"/>
              <a:t> Незапланированный эффект: повышение внимания сотрудников и обучающихся вуза к проблемам </a:t>
            </a:r>
            <a:r>
              <a:rPr lang="ru-RU" sz="2600" b="1" i="1" dirty="0" err="1" smtClean="0"/>
              <a:t>досуговой</a:t>
            </a:r>
            <a:r>
              <a:rPr lang="ru-RU" sz="2600" b="1" i="1" dirty="0" smtClean="0"/>
              <a:t> деятельности пациентов клиник ПИМУ, принятие решения о возобновлении проекта «ПИМУ – детям», вовлечение в работу бойцов </a:t>
            </a:r>
            <a:r>
              <a:rPr lang="ru-RU" sz="2600" b="1" i="1" dirty="0" err="1" smtClean="0"/>
              <a:t>пед.отрядов</a:t>
            </a:r>
            <a:r>
              <a:rPr lang="ru-RU" sz="2600" b="1" i="1" dirty="0" smtClean="0"/>
              <a:t> вуза, досуг родителей.</a:t>
            </a:r>
            <a:endParaRPr lang="ru-RU" sz="2600" b="1" i="1" dirty="0"/>
          </a:p>
        </p:txBody>
      </p:sp>
      <p:pic>
        <p:nvPicPr>
          <p:cNvPr id="4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4496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6169" y="1790906"/>
            <a:ext cx="10515600" cy="3837626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b="1" i="1" dirty="0" smtClean="0"/>
              <a:t>Полиграфическая продукция – 67600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b="1" i="1" dirty="0" smtClean="0"/>
              <a:t>Оказание услуг (договора ГПХ) – 64611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b="1" i="1" dirty="0" smtClean="0"/>
              <a:t>Юридические услуги – 1889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b="1" i="1" dirty="0" smtClean="0"/>
              <a:t>Канц.товары – 43690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ru-RU" b="1" i="1" dirty="0" smtClean="0"/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ru-RU" b="1" i="1" dirty="0" err="1" smtClean="0">
                <a:solidFill>
                  <a:srgbClr val="7030A0"/>
                </a:solidFill>
              </a:rPr>
              <a:t>Софинансирование</a:t>
            </a:r>
            <a:r>
              <a:rPr lang="ru-RU" b="1" i="1" dirty="0" smtClean="0">
                <a:solidFill>
                  <a:srgbClr val="7030A0"/>
                </a:solidFill>
              </a:rPr>
              <a:t> – 120000</a:t>
            </a:r>
          </a:p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endParaRPr lang="ru-RU" b="1" i="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92370" y="365125"/>
            <a:ext cx="106914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ru-RU" sz="4000" b="1" dirty="0" smtClean="0">
                <a:solidFill>
                  <a:srgbClr val="C00000"/>
                </a:solidFill>
                <a:latin typeface="+mj-lt"/>
              </a:rPr>
              <a:t>Запрашиваемая сумма: </a:t>
            </a:r>
            <a:r>
              <a:rPr lang="ru-RU" sz="4400" b="1" dirty="0" smtClean="0">
                <a:solidFill>
                  <a:srgbClr val="C00000"/>
                </a:solidFill>
              </a:rPr>
              <a:t>177 790,00 рублей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6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  <p:pic>
        <p:nvPicPr>
          <p:cNvPr id="7" name="Рисунок 6" descr="D:\Немирова\Гранты\Открытый Нижний\а00.jpg"/>
          <p:cNvPicPr/>
          <p:nvPr/>
        </p:nvPicPr>
        <p:blipFill>
          <a:blip r:embed="rId3" cstate="print"/>
          <a:srcRect b="5423"/>
          <a:stretch>
            <a:fillRect/>
          </a:stretch>
        </p:blipFill>
        <p:spPr bwMode="auto">
          <a:xfrm>
            <a:off x="7614745" y="1986456"/>
            <a:ext cx="4577256" cy="48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65084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453" y="4853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>Спасибо за внимание</a:t>
            </a:r>
            <a:endParaRPr lang="ru-RU" sz="5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26769" y="6488668"/>
            <a:ext cx="3165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nemirova.info@gmail.com</a:t>
            </a:r>
            <a:endParaRPr lang="ru-RU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4275118" y="2244436"/>
            <a:ext cx="3273826" cy="3722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862" y="759021"/>
            <a:ext cx="9712570" cy="132556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Цель проекта: </a:t>
            </a:r>
            <a:r>
              <a:rPr lang="ru-RU" sz="3200" dirty="0" smtClean="0">
                <a:latin typeface="+mn-lt"/>
              </a:rPr>
              <a:t>социализация детей-инвалидов и детей-сирот за счет организации активного развивающего досуга и формирования </a:t>
            </a:r>
            <a:r>
              <a:rPr lang="ru-RU" sz="3200" dirty="0" err="1" smtClean="0">
                <a:latin typeface="+mn-lt"/>
              </a:rPr>
              <a:t>антинаркотического</a:t>
            </a:r>
            <a:r>
              <a:rPr lang="ru-RU" sz="3200" dirty="0" smtClean="0">
                <a:latin typeface="+mn-lt"/>
              </a:rPr>
              <a:t> иммунитета.</a:t>
            </a:r>
            <a:br>
              <a:rPr lang="ru-RU" sz="3200" dirty="0" smtClean="0">
                <a:latin typeface="+mn-lt"/>
              </a:rPr>
            </a:b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2268" y="25456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95998" y="228985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b="1" dirty="0" smtClean="0">
                <a:solidFill>
                  <a:srgbClr val="C00000"/>
                </a:solidFill>
              </a:rPr>
              <a:t>Задачи проекта: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адаптация тематических мероприятий к аудитории,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информирование аудитории о возможностях и правилах организации своего свободного времени,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стимулирование интереса к ЗОЖ и осознанно ответственности за свое здоровье,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вовлечение целевой аудитории в развивающую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досуговую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деятельность,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формирование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антинаркотического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иммунитета.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47096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09141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Целевая аудитория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ru-RU" sz="2800" dirty="0" smtClean="0">
                <a:latin typeface="+mn-lt"/>
              </a:rPr>
              <a:t>дети-инвалиды и дети-сироты (14-18 лет) Нижнего Новгорода</a:t>
            </a:r>
            <a:br>
              <a:rPr lang="ru-RU" sz="2800" dirty="0" smtClean="0">
                <a:latin typeface="+mn-lt"/>
              </a:rPr>
            </a:br>
            <a:endParaRPr lang="ru-RU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87793" y="1181686"/>
            <a:ext cx="10906648" cy="13927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Партнеры проекта: </a:t>
            </a:r>
            <a:r>
              <a:rPr lang="ru-RU" sz="2800" dirty="0" smtClean="0">
                <a:latin typeface="+mn-lt"/>
                <a:ea typeface="+mn-ea"/>
                <a:cs typeface="+mn-cs"/>
              </a:rPr>
              <a:t>ФГБОУ </a:t>
            </a:r>
            <a:r>
              <a:rPr lang="ru-RU" sz="2800" dirty="0">
                <a:latin typeface="+mn-lt"/>
                <a:ea typeface="+mn-ea"/>
                <a:cs typeface="+mn-cs"/>
              </a:rPr>
              <a:t>ВО </a:t>
            </a:r>
            <a:r>
              <a:rPr lang="ru-RU" sz="2800" dirty="0" smtClean="0">
                <a:latin typeface="+mn-lt"/>
                <a:ea typeface="+mn-ea"/>
                <a:cs typeface="+mn-cs"/>
              </a:rPr>
              <a:t>«ПИМУ» </a:t>
            </a:r>
            <a:r>
              <a:rPr lang="ru-RU" sz="2800" dirty="0">
                <a:latin typeface="+mn-lt"/>
                <a:ea typeface="+mn-ea"/>
                <a:cs typeface="+mn-cs"/>
              </a:rPr>
              <a:t>Минздрава </a:t>
            </a:r>
            <a:r>
              <a:rPr lang="ru-RU" sz="2800" dirty="0" smtClean="0">
                <a:latin typeface="+mn-lt"/>
                <a:ea typeface="+mn-ea"/>
                <a:cs typeface="+mn-cs"/>
              </a:rPr>
              <a:t>России и УКОН </a:t>
            </a:r>
            <a:r>
              <a:rPr lang="ru-RU" sz="2800" dirty="0">
                <a:latin typeface="+mn-lt"/>
                <a:ea typeface="+mn-ea"/>
                <a:cs typeface="+mn-cs"/>
              </a:rPr>
              <a:t>МВД России по Нижегородской </a:t>
            </a:r>
            <a:r>
              <a:rPr lang="ru-RU" sz="2800" dirty="0" smtClean="0">
                <a:latin typeface="+mn-lt"/>
                <a:ea typeface="+mn-ea"/>
                <a:cs typeface="+mn-cs"/>
              </a:rPr>
              <a:t>области</a:t>
            </a:r>
            <a:endParaRPr lang="ru-RU" sz="2800" dirty="0">
              <a:latin typeface="+mn-lt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53794" y="250666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Этапы реализации проекта:</a:t>
            </a:r>
          </a:p>
          <a:p>
            <a:pPr marL="0" indent="0">
              <a:buNone/>
            </a:pPr>
            <a:r>
              <a:rPr lang="en-US" b="1" dirty="0" smtClean="0"/>
              <a:t>I</a:t>
            </a:r>
            <a:r>
              <a:rPr lang="ru-RU" b="1" dirty="0" smtClean="0"/>
              <a:t> этап </a:t>
            </a:r>
            <a:r>
              <a:rPr lang="ru-RU" dirty="0" smtClean="0"/>
              <a:t>– </a:t>
            </a:r>
            <a:r>
              <a:rPr lang="ru-RU" i="1" dirty="0" smtClean="0"/>
              <a:t>подготовительный</a:t>
            </a:r>
            <a:r>
              <a:rPr lang="ru-RU" dirty="0" smtClean="0"/>
              <a:t> (август – сентябрь 2022г): разработка серии мероприятий проекта и обучение волонтеров;</a:t>
            </a:r>
          </a:p>
          <a:p>
            <a:pPr marL="0" indent="0">
              <a:buNone/>
            </a:pPr>
            <a:r>
              <a:rPr lang="en-US" b="1" dirty="0" smtClean="0"/>
              <a:t>II</a:t>
            </a:r>
            <a:r>
              <a:rPr lang="ru-RU" b="1" dirty="0" smtClean="0"/>
              <a:t> этап </a:t>
            </a:r>
            <a:r>
              <a:rPr lang="ru-RU" dirty="0" smtClean="0"/>
              <a:t>– </a:t>
            </a:r>
            <a:r>
              <a:rPr lang="ru-RU" i="1" dirty="0" smtClean="0"/>
              <a:t>основной</a:t>
            </a:r>
            <a:r>
              <a:rPr lang="ru-RU" dirty="0" smtClean="0"/>
              <a:t> (сентябрь-ноябрь 2022г): проведение серии </a:t>
            </a:r>
            <a:r>
              <a:rPr lang="ru-RU" dirty="0"/>
              <a:t>развлекательных мероприятий развивающего и просветительского </a:t>
            </a:r>
            <a:r>
              <a:rPr lang="ru-RU" dirty="0" smtClean="0"/>
              <a:t>характера.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III </a:t>
            </a:r>
            <a:r>
              <a:rPr lang="ru-RU" b="1" dirty="0" smtClean="0"/>
              <a:t>этап </a:t>
            </a:r>
            <a:r>
              <a:rPr lang="ru-RU" dirty="0" smtClean="0"/>
              <a:t>– </a:t>
            </a:r>
            <a:r>
              <a:rPr lang="ru-RU" i="1" dirty="0" smtClean="0"/>
              <a:t>заключительный</a:t>
            </a:r>
            <a:r>
              <a:rPr lang="ru-RU" dirty="0" smtClean="0"/>
              <a:t> (ноябрь 2022г): проведение финального мероприятия Флэш-моб «Знание спасает жизнь», создание и выпуск видео-ролика о проекте;</a:t>
            </a:r>
          </a:p>
          <a:p>
            <a:pPr marL="0" indent="0">
              <a:buNone/>
            </a:pPr>
            <a:r>
              <a:rPr lang="en-US" b="1" dirty="0" smtClean="0"/>
              <a:t>IV </a:t>
            </a:r>
            <a:r>
              <a:rPr lang="ru-RU" b="1" dirty="0" smtClean="0"/>
              <a:t>этап </a:t>
            </a:r>
            <a:r>
              <a:rPr lang="ru-RU" dirty="0" smtClean="0"/>
              <a:t>(ноябрь 2022г): </a:t>
            </a:r>
            <a:r>
              <a:rPr lang="ru-RU" i="1" dirty="0" smtClean="0"/>
              <a:t>подведение итогов проекта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2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34918" y="711146"/>
            <a:ext cx="10185007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2800" b="1" dirty="0" smtClean="0">
                <a:latin typeface="+mn-lt"/>
              </a:rPr>
              <a:t>Разработка программ мероприятий, отбор и обучение волонтеров профильными специалистами</a:t>
            </a:r>
            <a:endParaRPr lang="ru-RU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28550" t="23437" r="22584" b="14062"/>
          <a:stretch>
            <a:fillRect/>
          </a:stretch>
        </p:blipFill>
        <p:spPr bwMode="auto">
          <a:xfrm>
            <a:off x="-1" y="3657600"/>
            <a:ext cx="49799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Немирова\с ФОТО ВСЕ\ПИМУ и УКОН\20200303_112634.jpg"/>
          <p:cNvPicPr/>
          <p:nvPr/>
        </p:nvPicPr>
        <p:blipFill>
          <a:blip r:embed="rId3" cstate="print"/>
          <a:srcRect t="32292"/>
          <a:stretch>
            <a:fillRect/>
          </a:stretch>
        </p:blipFill>
        <p:spPr bwMode="auto">
          <a:xfrm>
            <a:off x="7090117" y="3756075"/>
            <a:ext cx="5101883" cy="3101926"/>
          </a:xfrm>
          <a:prstGeom prst="rect">
            <a:avLst/>
          </a:prstGeom>
          <a:noFill/>
        </p:spPr>
      </p:pic>
      <p:pic>
        <p:nvPicPr>
          <p:cNvPr id="13" name="Рисунок 12" descr="https://psv4.userapi.com/c235131/u645829833/docs/d34/a9653c6cae6a/01.jpg?extra=_fcAuMYrjmwtZ5XbBpwxDqPHH5xCgibS8zwnqpOoKk2m98a5eiHxdZOCXt2nMFgAsxhUIJaYhA4Yb5LJ4w09vcVW73p8yPW0C8TkMBv-yu2H2H5WR0xiz1iOGAJVbQVBJWpiLPvPrAG7KiXRsFrnlw"/>
          <p:cNvPicPr/>
          <p:nvPr/>
        </p:nvPicPr>
        <p:blipFill>
          <a:blip r:embed="rId4" cstate="print"/>
          <a:srcRect b="34952"/>
          <a:stretch>
            <a:fillRect/>
          </a:stretch>
        </p:blipFill>
        <p:spPr bwMode="auto">
          <a:xfrm>
            <a:off x="3657600" y="1899140"/>
            <a:ext cx="5064206" cy="23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5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03386" y="837268"/>
            <a:ext cx="10086534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2800" b="1" dirty="0" smtClean="0">
                <a:latin typeface="+mn-lt"/>
              </a:rPr>
              <a:t>Интерактивные </a:t>
            </a:r>
            <a:r>
              <a:rPr lang="ru-RU" sz="2800" b="1" dirty="0" err="1" smtClean="0">
                <a:latin typeface="+mn-lt"/>
              </a:rPr>
              <a:t>минилекции</a:t>
            </a:r>
            <a:r>
              <a:rPr lang="ru-RU" sz="2800" b="1" dirty="0" smtClean="0">
                <a:latin typeface="+mn-lt"/>
              </a:rPr>
              <a:t>, посвященные общим принципам </a:t>
            </a:r>
            <a:r>
              <a:rPr lang="ru-RU" sz="2800" b="1" dirty="0" err="1" smtClean="0">
                <a:latin typeface="+mn-lt"/>
              </a:rPr>
              <a:t>тайм-менеджмента</a:t>
            </a:r>
            <a:r>
              <a:rPr lang="ru-RU" sz="2800" b="1" dirty="0" smtClean="0">
                <a:latin typeface="+mn-lt"/>
              </a:rPr>
              <a:t> и мастер-класс по планированию свободного времени</a:t>
            </a:r>
            <a:endParaRPr lang="ru-RU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38730"/>
            <a:ext cx="4909625" cy="271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193" y="4332849"/>
            <a:ext cx="4661218" cy="252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890" y="1730326"/>
            <a:ext cx="5106572" cy="2771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Немирова\Гранты\Амбассадоры\55 12 марта\55 квиз 12-03-2021\image3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4855" y="4445392"/>
            <a:ext cx="4117145" cy="2412608"/>
          </a:xfrm>
          <a:prstGeom prst="rect">
            <a:avLst/>
          </a:prstGeom>
          <a:noFill/>
        </p:spPr>
      </p:pic>
      <p:pic>
        <p:nvPicPr>
          <p:cNvPr id="17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6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03387" y="1026460"/>
            <a:ext cx="10185008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800" b="1" dirty="0" smtClean="0">
                <a:latin typeface="+mn-lt"/>
              </a:rPr>
              <a:t>Интерактивные </a:t>
            </a:r>
            <a:r>
              <a:rPr lang="ru-RU" sz="2800" b="1" dirty="0" err="1" smtClean="0">
                <a:latin typeface="+mn-lt"/>
              </a:rPr>
              <a:t>минилекции</a:t>
            </a:r>
            <a:r>
              <a:rPr lang="ru-RU" sz="2800" b="1" dirty="0" smtClean="0">
                <a:latin typeface="+mn-lt"/>
              </a:rPr>
              <a:t>, посвященные влиянию наркотиков на организм, карьеру, жизнь в целом, мастер-класс по грамотному отказу от предложения употребления, хранения или распространения «Как сказать нет»;</a:t>
            </a:r>
            <a:endParaRPr lang="ru-RU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4684"/>
            <a:ext cx="6077243" cy="335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3175" y="3291841"/>
            <a:ext cx="6128826" cy="356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4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s://psv4.userapi.com/c235131/u645829833/docs/d26/6deb4236ec4c/03.jpg?extra=HQHOI7yOCE0eiZ7x1cMoPA3F2SibxJbl1yf1X-kzoobil3ftik1DL1HPnxcu8rrv7ffvRx83hzb56f1gnNibGY9G-jMoY7B1sra6OXoQAOOvn_J342DNxa4stZG-UW7QMOOTTK4C0Z3opCQAuPMKgQ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4172" y="2411150"/>
            <a:ext cx="3427828" cy="372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76777" y="1429810"/>
            <a:ext cx="11282287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err="1" smtClean="0">
                <a:latin typeface="+mn-lt"/>
              </a:rPr>
              <a:t>Квиз</a:t>
            </a:r>
            <a:r>
              <a:rPr lang="ru-RU" sz="2800" b="1" dirty="0" smtClean="0">
                <a:latin typeface="+mn-lt"/>
              </a:rPr>
              <a:t> (</a:t>
            </a:r>
            <a:r>
              <a:rPr lang="ru-RU" sz="2400" b="1" dirty="0" smtClean="0">
                <a:latin typeface="+mn-lt"/>
              </a:rPr>
              <a:t>интерактивная викторина, содержащая вопросы </a:t>
            </a:r>
            <a:r>
              <a:rPr lang="ru-RU" sz="2400" b="1" dirty="0" err="1" smtClean="0">
                <a:latin typeface="+mn-lt"/>
              </a:rPr>
              <a:t>антинаркотической</a:t>
            </a:r>
            <a:r>
              <a:rPr lang="ru-RU" sz="2400" b="1" dirty="0" smtClean="0">
                <a:latin typeface="+mn-lt"/>
              </a:rPr>
              <a:t> направленности, награждение победителей</a:t>
            </a:r>
            <a:r>
              <a:rPr lang="ru-RU" sz="2800" b="1" dirty="0" smtClean="0">
                <a:latin typeface="+mn-lt"/>
              </a:rPr>
              <a:t>), участие в «Осенних            дебютах»  – масштабном концерте обучающихся ПИМУ (</a:t>
            </a:r>
            <a:r>
              <a:rPr lang="ru-RU" sz="2400" b="1" dirty="0" smtClean="0">
                <a:latin typeface="+mn-lt"/>
              </a:rPr>
              <a:t>присутствие          в качестве зрителей и представление собственного номера художественной самодеятельности</a:t>
            </a:r>
            <a:r>
              <a:rPr lang="ru-RU" sz="2800" b="1" dirty="0" smtClean="0">
                <a:latin typeface="+mn-lt"/>
              </a:rPr>
              <a:t>);</a:t>
            </a:r>
          </a:p>
          <a:p>
            <a:pPr lvl="0"/>
            <a:endParaRPr lang="ru-RU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D:\Немирова\Гранты\Открытый Нижний\а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18782"/>
            <a:ext cx="3611721" cy="2539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Немирова\Гранты\Открытый Нижний\а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692505"/>
            <a:ext cx="3601329" cy="260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5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89784" y="4364501"/>
            <a:ext cx="3324663" cy="24934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92540" y="1098739"/>
            <a:ext cx="11282287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 smtClean="0">
                <a:latin typeface="+mn-lt"/>
              </a:rPr>
              <a:t>Интерактивные </a:t>
            </a:r>
            <a:r>
              <a:rPr lang="ru-RU" sz="2800" b="1" dirty="0" err="1" smtClean="0">
                <a:latin typeface="+mn-lt"/>
              </a:rPr>
              <a:t>минилекции</a:t>
            </a:r>
            <a:r>
              <a:rPr lang="ru-RU" sz="2800" b="1" dirty="0" smtClean="0">
                <a:latin typeface="+mn-lt"/>
              </a:rPr>
              <a:t> о ЗОЖ с мастер-классом по                               гармоничной гимнастике и подбором персонифицированного комплекса физических упражнений для утреней физ.зарядки, оптимального дня каждого участника, в т.ч. с учетом его здоровья;</a:t>
            </a:r>
            <a:endParaRPr lang="ru-RU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/>
          <a:srcRect l="29657" t="21486" r="37721" b="15462"/>
          <a:stretch>
            <a:fillRect/>
          </a:stretch>
        </p:blipFill>
        <p:spPr bwMode="auto">
          <a:xfrm>
            <a:off x="-1" y="2702695"/>
            <a:ext cx="1871003" cy="202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3" cstate="print"/>
          <a:srcRect l="36977" t="24699" r="34900" b="14458"/>
          <a:stretch>
            <a:fillRect/>
          </a:stretch>
        </p:blipFill>
        <p:spPr bwMode="auto">
          <a:xfrm>
            <a:off x="-1" y="4712676"/>
            <a:ext cx="1856935" cy="215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rcRect l="37997" t="38554" r="36594" b="15056"/>
          <a:stretch>
            <a:fillRect/>
          </a:stretch>
        </p:blipFill>
        <p:spPr bwMode="auto">
          <a:xfrm>
            <a:off x="10142806" y="2695902"/>
            <a:ext cx="2049194" cy="194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5" cstate="print"/>
          <a:srcRect l="24215" t="24297" r="42015" b="15863"/>
          <a:stretch>
            <a:fillRect/>
          </a:stretch>
        </p:blipFill>
        <p:spPr bwMode="auto">
          <a:xfrm>
            <a:off x="10128738" y="4642339"/>
            <a:ext cx="2063262" cy="221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pomvospit\Downloads\20221124_17054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775608" y="3040938"/>
            <a:ext cx="2802392" cy="211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7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  <p:pic>
        <p:nvPicPr>
          <p:cNvPr id="19" name="Объект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294" t="1802"/>
          <a:stretch>
            <a:fillRect/>
          </a:stretch>
        </p:blipFill>
        <p:spPr>
          <a:xfrm>
            <a:off x="7132317" y="2700997"/>
            <a:ext cx="3007963" cy="4157003"/>
          </a:xfr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68" y="5289452"/>
            <a:ext cx="2352086" cy="1568548"/>
          </a:xfrm>
          <a:prstGeom prst="rect">
            <a:avLst/>
          </a:prstGeom>
        </p:spPr>
      </p:pic>
      <p:pic>
        <p:nvPicPr>
          <p:cNvPr id="21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984"/>
          <a:stretch>
            <a:fillRect/>
          </a:stretch>
        </p:blipFill>
        <p:spPr>
          <a:xfrm>
            <a:off x="1863504" y="2700997"/>
            <a:ext cx="3271203" cy="41570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576777" y="1477108"/>
            <a:ext cx="11282287" cy="8862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2800" b="1" dirty="0" err="1" smtClean="0">
                <a:latin typeface="+mn-lt"/>
              </a:rPr>
              <a:t>Флэш-моб</a:t>
            </a:r>
            <a:r>
              <a:rPr lang="ru-RU" sz="2800" b="1" dirty="0" smtClean="0">
                <a:latin typeface="+mn-lt"/>
              </a:rPr>
              <a:t> «Знание спасает жизнь» включает в себя акции                  «Разрушь страхи» и «Подари добро», когда все участники одновременно рисуют или пишут на воздушных шарах олицетворение своих страхов, надувают их (с помощью волонтеров), перевязывают и протыкают, чтобы они лопнули, а затем пишут добрые пожелания на других шариках и отпускают их к солнцу;</a:t>
            </a:r>
            <a:endParaRPr lang="ru-RU" sz="28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483" y="0"/>
            <a:ext cx="10227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Мероприятия проекта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2" cstate="print"/>
          <a:srcRect l="13814" t="11245" r="16773" b="14257"/>
          <a:stretch>
            <a:fillRect/>
          </a:stretch>
        </p:blipFill>
        <p:spPr bwMode="auto">
          <a:xfrm>
            <a:off x="6395640" y="3342290"/>
            <a:ext cx="5796360" cy="3515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0110" t="11538" r="14477" b="14423"/>
          <a:stretch>
            <a:fillRect/>
          </a:stretch>
        </p:blipFill>
        <p:spPr bwMode="auto">
          <a:xfrm>
            <a:off x="0" y="3321894"/>
            <a:ext cx="5556738" cy="3536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D:\Немирова\Гранты\Открытый Нижний\IMG_2818.PNG"/>
          <p:cNvPicPr>
            <a:picLocks noChangeAspect="1" noChangeArrowheads="1"/>
          </p:cNvPicPr>
          <p:nvPr/>
        </p:nvPicPr>
        <p:blipFill>
          <a:blip r:embed="rId4" cstate="print"/>
          <a:srcRect l="13461" t="7135" r="12462" b="8635"/>
          <a:stretch>
            <a:fillRect/>
          </a:stretch>
        </p:blipFill>
        <p:spPr bwMode="auto">
          <a:xfrm>
            <a:off x="10888394" y="1"/>
            <a:ext cx="1303606" cy="1482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532843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597</Words>
  <Application>Microsoft Office PowerPoint</Application>
  <PresentationFormat>Произвольный</PresentationFormat>
  <Paragraphs>57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Медицинская автономная некоммерческая организация «Проект здоровье» (руководитель Кондратьев Ф.А.)   Проект «Знание спасает жизнь»    Руководитель проекта: Немирова С.В. Тел.:8-951-906-20-45</vt:lpstr>
      <vt:lpstr>Цель проекта: социализация детей-инвалидов и детей-сирот за счет организации активного развивающего досуга и формирования антинаркотического иммунитета. </vt:lpstr>
      <vt:lpstr>Целевая аудитория: дети-инвалиды и дети-сироты (14-18 лет) Нижнего Новгорода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Количественные результаты:</vt:lpstr>
      <vt:lpstr>Социальный эффект проекта:</vt:lpstr>
      <vt:lpstr>Слайд 14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</dc:creator>
  <cp:lastModifiedBy>kosorotikova</cp:lastModifiedBy>
  <cp:revision>28</cp:revision>
  <dcterms:created xsi:type="dcterms:W3CDTF">2022-06-02T11:17:55Z</dcterms:created>
  <dcterms:modified xsi:type="dcterms:W3CDTF">2022-12-15T05:55:53Z</dcterms:modified>
</cp:coreProperties>
</file>